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4"/>
  </p:notes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37" autoAdjust="0"/>
  </p:normalViewPr>
  <p:slideViewPr>
    <p:cSldViewPr snapToGrid="0" snapToObjects="1">
      <p:cViewPr varScale="1">
        <p:scale>
          <a:sx n="96" d="100"/>
          <a:sy n="96" d="100"/>
        </p:scale>
        <p:origin x="-1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C2FFA-A192-B24F-A7F7-2D8D5A2D18C4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5F136-9E26-6747-A980-3956A66F7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94D568-9A1D-F641-810F-B7B6DFE7B0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9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F44B-E668-004D-9EE8-91A32A37F2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Garfield Tasks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PK: Towers More or Less (2013-14)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K: Balloons (2012)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 True or False (2014)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 Pencils and Erasers (2014)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3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: A Silly Story (2004)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94D568-9A1D-F641-810F-B7B6DFE7B0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45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F44B-E668-004D-9EE8-91A32A37F2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0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AF44B-E668-004D-9EE8-91A32A37F2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23B07-BA24-9E4E-985F-BAA363B42911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0723F7-624B-774D-A749-9F5CCC3756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6"/>
          <p:cNvSpPr txBox="1">
            <a:spLocks/>
          </p:cNvSpPr>
          <p:nvPr/>
        </p:nvSpPr>
        <p:spPr>
          <a:xfrm>
            <a:off x="279679" y="216046"/>
            <a:ext cx="8678265" cy="232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3366FF"/>
                </a:solidFill>
                <a:cs typeface="Marker Felt"/>
              </a:rPr>
              <a:t>Early Learning Mathematics </a:t>
            </a:r>
            <a:r>
              <a:rPr lang="en-US" sz="4000" dirty="0" smtClean="0">
                <a:solidFill>
                  <a:srgbClr val="3366FF"/>
                </a:solidFill>
                <a:cs typeface="Marker Felt"/>
              </a:rPr>
              <a:t>Initiative</a:t>
            </a:r>
            <a:endParaRPr lang="en-US" sz="4000" dirty="0" smtClean="0">
              <a:solidFill>
                <a:srgbClr val="3366FF"/>
              </a:solidFill>
              <a:cs typeface="Marker Felt"/>
            </a:endParaRPr>
          </a:p>
          <a:p>
            <a:pPr algn="l"/>
            <a:r>
              <a:rPr lang="en-US" sz="4000" dirty="0" smtClean="0">
                <a:solidFill>
                  <a:srgbClr val="3366FF"/>
                </a:solidFill>
                <a:cs typeface="Marker Felt"/>
              </a:rPr>
              <a:t>Grades PK–3</a:t>
            </a:r>
            <a:endParaRPr lang="en-US" sz="4000" dirty="0">
              <a:solidFill>
                <a:srgbClr val="3366FF"/>
              </a:solidFill>
              <a:cs typeface="Marker Fe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679" y="2718184"/>
            <a:ext cx="8311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September 10, 2015</a:t>
            </a:r>
            <a:endParaRPr lang="en-US" sz="28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478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0784" y="1979203"/>
            <a:ext cx="6710947" cy="5847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oteworthy Light"/>
              </a:rPr>
              <a:t>Closure</a:t>
            </a:r>
            <a:endParaRPr lang="en-US" sz="3200" dirty="0">
              <a:latin typeface="Noteworthy Light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28B4B74F-ADA4-3D47-9FC5-B3E367EA60C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89849"/>
            <a:ext cx="8001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We Want Your Feedback</a:t>
            </a:r>
            <a:endParaRPr lang="en-US" sz="400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205653"/>
            <a:ext cx="768684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Noteworthy Light"/>
              </a:rPr>
              <a:t>What did you think about how we asked each grade level to share a student struggle, an instructional strategy, and feedback from other grade levels? </a:t>
            </a:r>
          </a:p>
          <a:p>
            <a:endParaRPr lang="en-US" sz="2800" dirty="0">
              <a:latin typeface="+mn-lt"/>
              <a:cs typeface="Noteworthy Light"/>
            </a:endParaRPr>
          </a:p>
          <a:p>
            <a:r>
              <a:rPr lang="en-US" sz="2800" dirty="0">
                <a:latin typeface="+mn-lt"/>
                <a:cs typeface="Noteworthy Light"/>
              </a:rPr>
              <a:t>Write your feedback on post-its and place on the </a:t>
            </a:r>
            <a:endParaRPr lang="en-US" sz="2800" dirty="0" smtClean="0">
              <a:latin typeface="+mn-lt"/>
              <a:cs typeface="Noteworthy Light"/>
            </a:endParaRPr>
          </a:p>
          <a:p>
            <a:r>
              <a:rPr lang="en-US" sz="2800" dirty="0" smtClean="0">
                <a:latin typeface="+mn-lt"/>
                <a:cs typeface="Noteworthy Light"/>
              </a:rPr>
              <a:t>T-chart</a:t>
            </a:r>
            <a:r>
              <a:rPr lang="en-US" sz="2800" dirty="0">
                <a:latin typeface="+mn-lt"/>
                <a:cs typeface="Noteworthy Light"/>
              </a:rPr>
              <a:t>. </a:t>
            </a:r>
            <a:endParaRPr lang="en-US" sz="2800" dirty="0" smtClean="0">
              <a:latin typeface="+mn-lt"/>
              <a:cs typeface="Noteworthy Light"/>
            </a:endParaRPr>
          </a:p>
          <a:p>
            <a:pPr algn="ctr"/>
            <a:r>
              <a:rPr lang="en-US" sz="3200" b="1" dirty="0" smtClean="0">
                <a:solidFill>
                  <a:srgbClr val="FF6600"/>
                </a:solidFill>
                <a:latin typeface="+mn-lt"/>
                <a:cs typeface="Noteworthy Light"/>
              </a:rPr>
              <a:t>Thank </a:t>
            </a:r>
            <a:r>
              <a:rPr lang="en-US" sz="3200" b="1" dirty="0">
                <a:solidFill>
                  <a:srgbClr val="FF6600"/>
                </a:solidFill>
                <a:latin typeface="+mn-lt"/>
                <a:cs typeface="Noteworthy Light"/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33726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88866"/>
            <a:ext cx="80010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3366FF"/>
                </a:solidFill>
                <a:latin typeface="+mn-lt"/>
                <a:cs typeface="Noteworthy Light"/>
              </a:rPr>
              <a:t>Looking Ahead</a:t>
            </a:r>
            <a:endParaRPr lang="en-US" sz="4000" b="1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4515" y="1305569"/>
            <a:ext cx="8226765" cy="4048849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F6600"/>
                </a:solidFill>
              </a:rPr>
              <a:t>PLC: Score Tasks, Student Performance, and Instructional Implications</a:t>
            </a:r>
          </a:p>
          <a:p>
            <a:pPr algn="l"/>
            <a:r>
              <a:rPr lang="en-US" sz="2800" b="1" dirty="0" smtClean="0"/>
              <a:t>  </a:t>
            </a:r>
          </a:p>
          <a:p>
            <a:pPr algn="l"/>
            <a:r>
              <a:rPr lang="en-US" sz="2800" b="1" dirty="0" smtClean="0">
                <a:cs typeface="Noteworthy Light"/>
              </a:rPr>
              <a:t>Thursday, October 15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cs typeface="Noteworthy Light"/>
              </a:rPr>
              <a:t>3:00 – 4:15 pm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b="1" dirty="0" smtClean="0">
                <a:cs typeface="Noteworthy Light"/>
              </a:rPr>
              <a:t>Room: TBD</a:t>
            </a:r>
          </a:p>
          <a:p>
            <a:pPr algn="l"/>
            <a:endParaRPr lang="en-US" b="1" dirty="0" smtClean="0">
              <a:solidFill>
                <a:srgbClr val="832BD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5412" y="3700384"/>
            <a:ext cx="3891889" cy="120032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Lead Teachers’ Meeting</a:t>
            </a:r>
          </a:p>
          <a:p>
            <a:r>
              <a:rPr lang="en-US" sz="2400" dirty="0" smtClean="0">
                <a:latin typeface="+mn-lt"/>
              </a:rPr>
              <a:t>Date: September 29, 2015</a:t>
            </a:r>
          </a:p>
          <a:p>
            <a:r>
              <a:rPr lang="en-US" sz="2400" dirty="0" smtClean="0">
                <a:latin typeface="+mn-lt"/>
              </a:rPr>
              <a:t>4 PM; Staff Room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79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046C-1850-5740-B601-BA822F5C2188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724526" y="657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5919" y="936617"/>
            <a:ext cx="7593263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>
                <a:latin typeface="+mn-lt"/>
                <a:cs typeface="Noteworthy Light"/>
              </a:rPr>
              <a:t>•  Active </a:t>
            </a:r>
            <a:r>
              <a:rPr lang="en-US" sz="3600" baseline="30000" dirty="0" smtClean="0">
                <a:latin typeface="+mn-lt"/>
                <a:cs typeface="Noteworthy Light"/>
              </a:rPr>
              <a:t>Listening</a:t>
            </a:r>
          </a:p>
          <a:p>
            <a:endParaRPr lang="en-US" sz="3600" baseline="30000" dirty="0">
              <a:latin typeface="+mn-lt"/>
              <a:cs typeface="Noteworthy Light"/>
            </a:endParaRPr>
          </a:p>
          <a:p>
            <a:r>
              <a:rPr lang="en-US" sz="3600" baseline="30000" dirty="0">
                <a:latin typeface="+mn-lt"/>
                <a:cs typeface="Noteworthy Light"/>
              </a:rPr>
              <a:t>•  Equity of </a:t>
            </a:r>
            <a:r>
              <a:rPr lang="en-US" sz="3600" baseline="30000" dirty="0" smtClean="0">
                <a:latin typeface="+mn-lt"/>
                <a:cs typeface="Noteworthy Light"/>
              </a:rPr>
              <a:t>Voice</a:t>
            </a:r>
          </a:p>
          <a:p>
            <a:endParaRPr lang="en-US" sz="3600" baseline="30000" dirty="0">
              <a:latin typeface="+mn-lt"/>
              <a:cs typeface="Noteworthy Light"/>
            </a:endParaRPr>
          </a:p>
          <a:p>
            <a:r>
              <a:rPr lang="en-US" sz="3600" baseline="30000" dirty="0">
                <a:latin typeface="+mn-lt"/>
                <a:cs typeface="Noteworthy Light"/>
              </a:rPr>
              <a:t>•  Respect for all </a:t>
            </a:r>
            <a:r>
              <a:rPr lang="en-US" sz="3600" baseline="30000" dirty="0" smtClean="0">
                <a:latin typeface="+mn-lt"/>
                <a:cs typeface="Noteworthy Light"/>
              </a:rPr>
              <a:t>Perspectives</a:t>
            </a:r>
          </a:p>
          <a:p>
            <a:endParaRPr lang="en-US" sz="3600" baseline="30000" dirty="0">
              <a:latin typeface="+mn-lt"/>
              <a:cs typeface="Noteworthy Light"/>
            </a:endParaRPr>
          </a:p>
          <a:p>
            <a:r>
              <a:rPr lang="en-US" sz="3600" baseline="30000" dirty="0">
                <a:latin typeface="+mn-lt"/>
                <a:cs typeface="Noteworthy Light"/>
              </a:rPr>
              <a:t>•  Be Curious and Open to New </a:t>
            </a:r>
            <a:r>
              <a:rPr lang="en-US" sz="3600" baseline="30000" dirty="0" smtClean="0">
                <a:latin typeface="+mn-lt"/>
                <a:cs typeface="Noteworthy Light"/>
              </a:rPr>
              <a:t>Possibilities</a:t>
            </a:r>
          </a:p>
          <a:p>
            <a:endParaRPr lang="en-US" sz="3600" baseline="30000" dirty="0">
              <a:latin typeface="+mn-lt"/>
              <a:cs typeface="Noteworthy Light"/>
            </a:endParaRPr>
          </a:p>
          <a:p>
            <a:r>
              <a:rPr lang="en-US" sz="3600" baseline="30000" dirty="0">
                <a:latin typeface="+mn-lt"/>
                <a:cs typeface="Noteworthy Light"/>
              </a:rPr>
              <a:t>•  Probe </a:t>
            </a:r>
            <a:r>
              <a:rPr lang="en-US" sz="3600" baseline="30000" dirty="0" smtClean="0">
                <a:latin typeface="+mn-lt"/>
                <a:cs typeface="Noteworthy Light"/>
              </a:rPr>
              <a:t>Ideas</a:t>
            </a:r>
          </a:p>
          <a:p>
            <a:endParaRPr lang="en-US" sz="3600" baseline="30000" dirty="0">
              <a:latin typeface="+mn-lt"/>
              <a:cs typeface="Noteworthy Light"/>
            </a:endParaRPr>
          </a:p>
          <a:p>
            <a:r>
              <a:rPr lang="en-US" sz="3600" baseline="30000" dirty="0">
                <a:latin typeface="+mn-lt"/>
                <a:cs typeface="Noteworthy Light"/>
              </a:rPr>
              <a:t>•  Willingness to Share Mistakes</a:t>
            </a:r>
            <a:endParaRPr lang="en-US" sz="3600" dirty="0">
              <a:latin typeface="+mn-lt"/>
              <a:cs typeface="Noteworthy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4500" y="193784"/>
            <a:ext cx="8226780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Norms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78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770" y="1254976"/>
            <a:ext cx="840237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u="sng" dirty="0">
                <a:latin typeface="+mn-lt"/>
                <a:cs typeface="Noteworthy Light"/>
              </a:rPr>
              <a:t>Thursdays</a:t>
            </a:r>
            <a:r>
              <a:rPr lang="en-US" sz="2800" b="1" dirty="0">
                <a:latin typeface="+mn-lt"/>
                <a:cs typeface="Noteworthy Light"/>
              </a:rPr>
              <a:t>:  </a:t>
            </a:r>
            <a:endParaRPr lang="en-US" sz="2800" b="1" dirty="0" smtClean="0">
              <a:latin typeface="+mn-lt"/>
              <a:cs typeface="Noteworthy Light"/>
            </a:endParaRPr>
          </a:p>
          <a:p>
            <a:pPr marL="0" indent="0">
              <a:buNone/>
            </a:pPr>
            <a:endParaRPr lang="en-US" sz="800" dirty="0">
              <a:latin typeface="+mn-lt"/>
              <a:cs typeface="Noteworthy Ligh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6600"/>
                </a:solidFill>
                <a:latin typeface="+mn-lt"/>
                <a:cs typeface="Noteworthy Light"/>
              </a:rPr>
              <a:t>September 10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dirty="0" smtClean="0">
              <a:latin typeface="+mn-lt"/>
              <a:cs typeface="Noteworthy Ligh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+mn-lt"/>
                <a:cs typeface="Noteworthy Light"/>
              </a:rPr>
              <a:t>October 15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dirty="0" smtClean="0">
              <a:latin typeface="+mn-lt"/>
              <a:cs typeface="Noteworthy Ligh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+mn-lt"/>
                <a:cs typeface="Noteworthy Light"/>
              </a:rPr>
              <a:t>January 21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dirty="0" smtClean="0">
              <a:latin typeface="+mn-lt"/>
              <a:cs typeface="Noteworthy Ligh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+mn-lt"/>
                <a:cs typeface="Noteworthy Light"/>
              </a:rPr>
              <a:t>March 10</a:t>
            </a:r>
            <a:endParaRPr lang="en-US" sz="2800" dirty="0">
              <a:latin typeface="+mn-lt"/>
              <a:cs typeface="Noteworthy Light"/>
            </a:endParaRPr>
          </a:p>
          <a:p>
            <a:pPr lvl="0"/>
            <a:endParaRPr lang="en-US" sz="2600" dirty="0" smtClean="0">
              <a:latin typeface="Noteworthy Light"/>
              <a:cs typeface="Noteworthy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5368" y="232068"/>
            <a:ext cx="8226780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ELMI </a:t>
            </a:r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PLC Meeting Dates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442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4515" y="967025"/>
            <a:ext cx="8226765" cy="469871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solidFill>
                  <a:srgbClr val="333333"/>
                </a:solidFill>
                <a:ea typeface="ＭＳ Ｐゴシック"/>
                <a:cs typeface="Arial"/>
              </a:rPr>
              <a:t>   </a:t>
            </a:r>
            <a:r>
              <a:rPr lang="en-US" sz="3200" dirty="0" smtClean="0">
                <a:solidFill>
                  <a:schemeClr val="tx2"/>
                </a:solidFill>
                <a:ea typeface="ＭＳ Ｐゴシック"/>
                <a:cs typeface="Arial"/>
              </a:rPr>
              <a:t>Welcome</a:t>
            </a:r>
          </a:p>
          <a:p>
            <a:pPr algn="l"/>
            <a:endParaRPr lang="en-US" sz="3200" dirty="0" smtClean="0">
              <a:solidFill>
                <a:srgbClr val="333333"/>
              </a:solidFill>
              <a:ea typeface="ＭＳ Ｐゴシック"/>
              <a:cs typeface="Arial"/>
            </a:endParaRPr>
          </a:p>
          <a:p>
            <a:pPr algn="l"/>
            <a:r>
              <a:rPr lang="en-US" sz="3200" dirty="0" smtClean="0">
                <a:solidFill>
                  <a:srgbClr val="333333"/>
                </a:solidFill>
                <a:ea typeface="ＭＳ Ｐゴシック"/>
                <a:cs typeface="Arial"/>
              </a:rPr>
              <a:t>    </a:t>
            </a:r>
            <a:r>
              <a:rPr lang="en-US" sz="3200" dirty="0" smtClean="0">
                <a:solidFill>
                  <a:srgbClr val="2A2515"/>
                </a:solidFill>
                <a:ea typeface="ＭＳ Ｐゴシック"/>
                <a:cs typeface="Arial"/>
              </a:rPr>
              <a:t>PLC Cycle</a:t>
            </a:r>
          </a:p>
          <a:p>
            <a:pPr marL="1139825" lvl="2" indent="-457200">
              <a:buFont typeface="Arial"/>
              <a:buChar char="•"/>
            </a:pPr>
            <a:r>
              <a:rPr lang="en-US" sz="2800" dirty="0" smtClean="0">
                <a:solidFill>
                  <a:srgbClr val="FF682C"/>
                </a:solidFill>
                <a:ea typeface="ＭＳ Ｐゴシック"/>
                <a:cs typeface="Arial"/>
              </a:rPr>
              <a:t>Formative Assessment</a:t>
            </a:r>
          </a:p>
          <a:p>
            <a:pPr marL="1139825" lvl="2" indent="-457200">
              <a:buFont typeface="Arial"/>
              <a:buChar char="•"/>
            </a:pPr>
            <a:r>
              <a:rPr lang="en-US" sz="2800" dirty="0" smtClean="0">
                <a:solidFill>
                  <a:srgbClr val="FF682C"/>
                </a:solidFill>
                <a:ea typeface="ＭＳ Ｐゴシック"/>
                <a:cs typeface="Arial"/>
              </a:rPr>
              <a:t>Instructional Planning</a:t>
            </a:r>
          </a:p>
          <a:p>
            <a:pPr algn="l"/>
            <a:endParaRPr lang="en-US" sz="3200" dirty="0" smtClean="0">
              <a:solidFill>
                <a:srgbClr val="333333"/>
              </a:solidFill>
              <a:ea typeface="ＭＳ Ｐゴシック"/>
              <a:cs typeface="Arial"/>
            </a:endParaRPr>
          </a:p>
          <a:p>
            <a:pPr algn="l"/>
            <a:r>
              <a:rPr lang="en-US" sz="3200" dirty="0" smtClean="0">
                <a:solidFill>
                  <a:srgbClr val="333333"/>
                </a:solidFill>
                <a:ea typeface="ＭＳ Ｐゴシック"/>
                <a:cs typeface="Arial"/>
              </a:rPr>
              <a:t>   </a:t>
            </a:r>
            <a:r>
              <a:rPr lang="en-US" sz="3200" dirty="0" smtClean="0">
                <a:solidFill>
                  <a:srgbClr val="2A2515"/>
                </a:solidFill>
                <a:ea typeface="ＭＳ Ｐゴシック"/>
                <a:cs typeface="Arial"/>
              </a:rPr>
              <a:t>Closure</a:t>
            </a:r>
          </a:p>
          <a:p>
            <a:pPr marL="457200" indent="-457200" algn="l">
              <a:buFont typeface="Arial"/>
              <a:buChar char="•"/>
            </a:pPr>
            <a:endParaRPr lang="en-US" sz="3200" dirty="0">
              <a:solidFill>
                <a:srgbClr val="33333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4500" y="220375"/>
            <a:ext cx="8226780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Agenda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87158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0574" y="1923726"/>
            <a:ext cx="6710947" cy="5847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oteworthy Light"/>
                <a:cs typeface="Noteworthy Light"/>
              </a:rPr>
              <a:t>PLC Cycle</a:t>
            </a:r>
            <a:endParaRPr lang="en-US" sz="3200" dirty="0">
              <a:latin typeface="Noteworthy Light"/>
              <a:cs typeface="Noteworthy Light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28B4B74F-ADA4-3D47-9FC5-B3E367EA60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4499" y="912420"/>
            <a:ext cx="8345905" cy="4378827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u="sng" dirty="0" smtClean="0">
                <a:cs typeface="Noteworthy Light"/>
              </a:rPr>
              <a:t>Grade</a:t>
            </a:r>
            <a:r>
              <a:rPr lang="en-US" sz="2000" b="1" dirty="0" smtClean="0">
                <a:cs typeface="Noteworthy Light"/>
              </a:rPr>
              <a:t>		</a:t>
            </a:r>
            <a:r>
              <a:rPr lang="en-US" sz="2000" b="1" u="sng" dirty="0" smtClean="0">
                <a:cs typeface="Noteworthy Light"/>
              </a:rPr>
              <a:t>Task</a:t>
            </a:r>
          </a:p>
          <a:p>
            <a:pPr algn="l"/>
            <a:endParaRPr lang="en-US" sz="2000" b="1" u="sng" dirty="0" smtClean="0">
              <a:solidFill>
                <a:schemeClr val="accent5">
                  <a:lumMod val="75000"/>
                </a:schemeClr>
              </a:solidFill>
              <a:cs typeface="Noteworthy Light"/>
            </a:endParaRPr>
          </a:p>
          <a:p>
            <a:pPr algn="l"/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PK</a:t>
            </a:r>
            <a:r>
              <a:rPr lang="en-US" sz="3200" dirty="0" smtClean="0">
                <a:cs typeface="Noteworthy Light"/>
              </a:rPr>
              <a:t> 		</a:t>
            </a:r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Math Interview</a:t>
            </a:r>
            <a:endParaRPr lang="en-US" sz="3200" dirty="0">
              <a:solidFill>
                <a:srgbClr val="FF682C"/>
              </a:solidFill>
              <a:cs typeface="Noteworthy Light"/>
            </a:endParaRPr>
          </a:p>
          <a:p>
            <a:pPr algn="l"/>
            <a:endParaRPr lang="en-US" sz="3200" dirty="0" smtClean="0">
              <a:cs typeface="Noteworthy Light"/>
            </a:endParaRPr>
          </a:p>
          <a:p>
            <a:pPr algn="l"/>
            <a:r>
              <a:rPr lang="en-US" sz="3200" dirty="0" smtClean="0">
                <a:cs typeface="Noteworthy Light"/>
              </a:rPr>
              <a:t>K 		Balloons (adapted)</a:t>
            </a:r>
          </a:p>
          <a:p>
            <a:pPr algn="l"/>
            <a:endParaRPr lang="en-US" sz="3200" dirty="0" smtClean="0">
              <a:solidFill>
                <a:srgbClr val="FF682C"/>
              </a:solidFill>
              <a:cs typeface="Noteworthy Light"/>
            </a:endParaRPr>
          </a:p>
          <a:p>
            <a:pPr algn="l"/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1</a:t>
            </a:r>
            <a:r>
              <a:rPr lang="en-US" sz="3200" baseline="30000" dirty="0" smtClean="0">
                <a:solidFill>
                  <a:srgbClr val="FF682C"/>
                </a:solidFill>
                <a:cs typeface="Noteworthy Light"/>
              </a:rPr>
              <a:t>st</a:t>
            </a:r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 </a:t>
            </a:r>
            <a:r>
              <a:rPr lang="en-US" sz="3200" dirty="0" smtClean="0">
                <a:cs typeface="Noteworthy Light"/>
              </a:rPr>
              <a:t>		</a:t>
            </a:r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Antonio’s Shapes</a:t>
            </a:r>
          </a:p>
          <a:p>
            <a:pPr algn="l"/>
            <a:endParaRPr lang="en-US" sz="3200" dirty="0" smtClean="0">
              <a:cs typeface="Noteworthy Light"/>
            </a:endParaRPr>
          </a:p>
          <a:p>
            <a:pPr algn="l"/>
            <a:r>
              <a:rPr lang="en-US" sz="3200" dirty="0" smtClean="0">
                <a:cs typeface="Noteworthy Light"/>
              </a:rPr>
              <a:t>2</a:t>
            </a:r>
            <a:r>
              <a:rPr lang="en-US" sz="3200" baseline="30000" dirty="0" smtClean="0">
                <a:cs typeface="Noteworthy Light"/>
              </a:rPr>
              <a:t>nd</a:t>
            </a:r>
            <a:r>
              <a:rPr lang="en-US" sz="3200" dirty="0" smtClean="0">
                <a:cs typeface="Noteworthy Light"/>
              </a:rPr>
              <a:t>  		Pocket Money</a:t>
            </a:r>
            <a:endParaRPr lang="en-US" sz="3200" dirty="0">
              <a:cs typeface="Noteworthy Light"/>
            </a:endParaRPr>
          </a:p>
          <a:p>
            <a:pPr algn="l"/>
            <a:endParaRPr lang="en-US" sz="3200" dirty="0" smtClean="0">
              <a:solidFill>
                <a:srgbClr val="FF682C"/>
              </a:solidFill>
              <a:cs typeface="Noteworthy Light"/>
            </a:endParaRPr>
          </a:p>
          <a:p>
            <a:pPr algn="l"/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3</a:t>
            </a:r>
            <a:r>
              <a:rPr lang="en-US" sz="3200" baseline="30000" dirty="0" smtClean="0">
                <a:solidFill>
                  <a:srgbClr val="FF682C"/>
                </a:solidFill>
                <a:cs typeface="Noteworthy Light"/>
              </a:rPr>
              <a:t>rd</a:t>
            </a:r>
            <a:r>
              <a:rPr lang="en-US" sz="3200" baseline="30000" dirty="0" smtClean="0">
                <a:cs typeface="Noteworthy Light"/>
              </a:rPr>
              <a:t>		</a:t>
            </a:r>
            <a:r>
              <a:rPr lang="en-US" sz="3200" dirty="0" smtClean="0">
                <a:solidFill>
                  <a:srgbClr val="FF682C"/>
                </a:solidFill>
                <a:cs typeface="Noteworthy Light"/>
              </a:rPr>
              <a:t>Dinosaur Museum</a:t>
            </a:r>
          </a:p>
          <a:p>
            <a:pPr algn="l"/>
            <a:endParaRPr lang="en-US" sz="3200" dirty="0">
              <a:cs typeface="Helvetica Neue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4500" y="193784"/>
            <a:ext cx="8226780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SVMI Formative Tasks, Set 1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66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4500" y="166475"/>
            <a:ext cx="8226780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ELMI PLC Protocol	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8368" y="1463991"/>
            <a:ext cx="8485590" cy="56788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457200" algn="l">
              <a:buFont typeface="+mj-lt"/>
              <a:buAutoNum type="arabicPeriod"/>
            </a:pPr>
            <a:r>
              <a:rPr lang="en-US" b="1" dirty="0" smtClean="0">
                <a:cs typeface="Noteworthy Light"/>
              </a:rPr>
              <a:t>  Big Ideas  </a:t>
            </a:r>
            <a:r>
              <a:rPr lang="en-US" b="1" dirty="0" smtClean="0">
                <a:solidFill>
                  <a:srgbClr val="595959"/>
                </a:solidFill>
                <a:cs typeface="Noteworthy Light"/>
              </a:rPr>
              <a:t>(Grade Level Teams)</a:t>
            </a:r>
            <a:endParaRPr lang="en-US" dirty="0" smtClean="0">
              <a:solidFill>
                <a:srgbClr val="595959"/>
              </a:solidFill>
              <a:cs typeface="Noteworthy Light"/>
            </a:endParaRPr>
          </a:p>
          <a:p>
            <a:pPr lvl="1"/>
            <a:r>
              <a:rPr lang="en-US" b="0" dirty="0" smtClean="0">
                <a:cs typeface="Noteworthy Light"/>
              </a:rPr>
              <a:t>Identify the central ideas of the mathematics. What mathematical ideas might be helpful for students to know to be able to respond to the prompts? Prerequisite math knowledge</a:t>
            </a:r>
          </a:p>
          <a:p>
            <a:pPr lvl="1"/>
            <a:endParaRPr lang="en-US" sz="2400" b="1" dirty="0" smtClean="0">
              <a:cs typeface="Noteworthy Light"/>
            </a:endParaRPr>
          </a:p>
          <a:p>
            <a:pPr algn="l">
              <a:buFont typeface="+mj-lt"/>
              <a:buAutoNum type="arabicPeriod"/>
            </a:pPr>
            <a:r>
              <a:rPr lang="en-US" b="1" dirty="0" smtClean="0">
                <a:cs typeface="Noteworthy Light"/>
              </a:rPr>
              <a:t>   Anticipated Student Reponses </a:t>
            </a:r>
            <a:r>
              <a:rPr lang="en-US" b="1" dirty="0" smtClean="0">
                <a:solidFill>
                  <a:srgbClr val="595959"/>
                </a:solidFill>
                <a:cs typeface="Noteworthy Light"/>
              </a:rPr>
              <a:t>(Grade Level Teams)</a:t>
            </a:r>
            <a:endParaRPr lang="en-US" dirty="0" smtClean="0">
              <a:solidFill>
                <a:srgbClr val="595959"/>
              </a:solidFill>
              <a:cs typeface="Noteworthy Light"/>
            </a:endParaRPr>
          </a:p>
          <a:p>
            <a:pPr lvl="1"/>
            <a:r>
              <a:rPr lang="en-US" b="0" dirty="0" smtClean="0">
                <a:solidFill>
                  <a:srgbClr val="333333"/>
                </a:solidFill>
                <a:cs typeface="Noteworthy Light"/>
              </a:rPr>
              <a:t>How do you anticipate students will respond to the prompts. What are all the possible ways students might respond to the prompts? Possible student misconceptions?</a:t>
            </a:r>
          </a:p>
          <a:p>
            <a:pPr lvl="1"/>
            <a:endParaRPr lang="en-US" b="1" dirty="0" smtClean="0">
              <a:solidFill>
                <a:srgbClr val="333333"/>
              </a:solidFill>
              <a:cs typeface="Noteworthy Light"/>
            </a:endParaRPr>
          </a:p>
          <a:p>
            <a:pPr algn="l">
              <a:buFont typeface="+mj-lt"/>
              <a:buAutoNum type="arabicPeriod"/>
            </a:pPr>
            <a:r>
              <a:rPr lang="en-US" sz="2000" b="1" dirty="0" smtClean="0">
                <a:solidFill>
                  <a:srgbClr val="333333"/>
                </a:solidFill>
                <a:cs typeface="Noteworthy Light"/>
              </a:rPr>
              <a:t>  </a:t>
            </a:r>
            <a:r>
              <a:rPr lang="en-US" b="1" dirty="0" smtClean="0">
                <a:solidFill>
                  <a:srgbClr val="333333"/>
                </a:solidFill>
                <a:cs typeface="Noteworthy Light"/>
              </a:rPr>
              <a:t> Student Performance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cs typeface="Noteworthy Light"/>
              </a:rPr>
              <a:t>(Vertical Team)</a:t>
            </a:r>
          </a:p>
          <a:p>
            <a:pPr lvl="1"/>
            <a:r>
              <a:rPr lang="en-US" b="0" dirty="0" smtClean="0">
                <a:solidFill>
                  <a:srgbClr val="333333"/>
                </a:solidFill>
                <a:cs typeface="Noteworthy Light"/>
              </a:rPr>
              <a:t>How did students perform? What is the math they know? What is the math they are working on? What patterns emerged? Any surprises?</a:t>
            </a:r>
          </a:p>
          <a:p>
            <a:pPr lvl="1"/>
            <a:endParaRPr lang="en-US" i="1" dirty="0" smtClean="0">
              <a:solidFill>
                <a:srgbClr val="333333"/>
              </a:solidFill>
              <a:cs typeface="Noteworthy Light"/>
            </a:endParaRPr>
          </a:p>
          <a:p>
            <a:pPr algn="l">
              <a:buFont typeface="+mj-lt"/>
              <a:buAutoNum type="arabicPeriod"/>
            </a:pPr>
            <a:r>
              <a:rPr lang="en-US" sz="2000" b="1" dirty="0" smtClean="0">
                <a:solidFill>
                  <a:srgbClr val="333333"/>
                </a:solidFill>
                <a:cs typeface="Noteworthy Light"/>
              </a:rPr>
              <a:t>   </a:t>
            </a:r>
            <a:r>
              <a:rPr lang="en-US" b="1" dirty="0" smtClean="0">
                <a:solidFill>
                  <a:srgbClr val="333333"/>
                </a:solidFill>
                <a:cs typeface="Noteworthy Light"/>
              </a:rPr>
              <a:t>Instructional Implications </a:t>
            </a:r>
            <a:r>
              <a:rPr lang="en-US" b="1" dirty="0" smtClean="0">
                <a:solidFill>
                  <a:srgbClr val="595959"/>
                </a:solidFill>
                <a:cs typeface="Noteworthy Light"/>
              </a:rPr>
              <a:t>(Grade Level Teams)</a:t>
            </a:r>
          </a:p>
          <a:p>
            <a:pPr lvl="1"/>
            <a:r>
              <a:rPr lang="en-US" b="0" i="1" dirty="0" smtClean="0">
                <a:solidFill>
                  <a:srgbClr val="333333"/>
                </a:solidFill>
                <a:cs typeface="Noteworthy Light"/>
              </a:rPr>
              <a:t>What will be our response if they </a:t>
            </a:r>
            <a:r>
              <a:rPr lang="en-US" b="0" i="1" u="sng" dirty="0" smtClean="0">
                <a:solidFill>
                  <a:srgbClr val="333333"/>
                </a:solidFill>
                <a:cs typeface="Noteworthy Light"/>
              </a:rPr>
              <a:t>do</a:t>
            </a:r>
            <a:r>
              <a:rPr lang="en-US" b="0" i="1" dirty="0" smtClean="0">
                <a:solidFill>
                  <a:srgbClr val="333333"/>
                </a:solidFill>
                <a:cs typeface="Noteworthy Light"/>
              </a:rPr>
              <a:t> know it?</a:t>
            </a:r>
            <a:r>
              <a:rPr lang="en-US" b="0" dirty="0" smtClean="0">
                <a:solidFill>
                  <a:srgbClr val="333333"/>
                </a:solidFill>
                <a:cs typeface="Noteworthy Light"/>
              </a:rPr>
              <a:t> </a:t>
            </a:r>
            <a:r>
              <a:rPr lang="en-US" b="0" i="1" dirty="0" smtClean="0">
                <a:solidFill>
                  <a:srgbClr val="333333"/>
                </a:solidFill>
                <a:cs typeface="Noteworthy Light"/>
              </a:rPr>
              <a:t>If they </a:t>
            </a:r>
            <a:r>
              <a:rPr lang="en-US" b="0" i="1" u="sng" dirty="0" smtClean="0">
                <a:solidFill>
                  <a:srgbClr val="333333"/>
                </a:solidFill>
                <a:cs typeface="Noteworthy Light"/>
              </a:rPr>
              <a:t>don’t</a:t>
            </a:r>
            <a:r>
              <a:rPr lang="en-US" b="0" i="1" dirty="0" smtClean="0">
                <a:solidFill>
                  <a:srgbClr val="333333"/>
                </a:solidFill>
                <a:cs typeface="Noteworthy Light"/>
              </a:rPr>
              <a:t> know it?</a:t>
            </a:r>
            <a:endParaRPr lang="en-US" b="0" dirty="0" smtClean="0">
              <a:solidFill>
                <a:srgbClr val="333333"/>
              </a:solidFill>
              <a:cs typeface="Noteworthy Light"/>
            </a:endParaRPr>
          </a:p>
          <a:p>
            <a:pPr lvl="1"/>
            <a:endParaRPr lang="en-US" sz="1800" dirty="0" smtClean="0">
              <a:solidFill>
                <a:srgbClr val="333333"/>
              </a:solidFill>
            </a:endParaRPr>
          </a:p>
          <a:p>
            <a:pPr lvl="1"/>
            <a:endParaRPr lang="en-US" sz="1800" dirty="0" smtClean="0"/>
          </a:p>
          <a:p>
            <a:pPr lvl="1"/>
            <a:endParaRPr lang="en-US" sz="1800" dirty="0">
              <a:cs typeface="Helvetica Neue Ligh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-374316" y="4025097"/>
            <a:ext cx="9825790" cy="3006998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0574" y="1739269"/>
            <a:ext cx="6710947" cy="5847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oteworthy Light"/>
                <a:cs typeface="Noteworthy Light"/>
              </a:rPr>
              <a:t>Share &amp; Support</a:t>
            </a:r>
            <a:endParaRPr lang="en-US" sz="3200" dirty="0">
              <a:latin typeface="Noteworthy Light"/>
              <a:cs typeface="Noteworthy Light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</p:spPr>
        <p:txBody>
          <a:bodyPr/>
          <a:lstStyle/>
          <a:p>
            <a:fld id="{28B4B74F-ADA4-3D47-9FC5-B3E367EA60C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3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74F-ADA4-3D47-9FC5-B3E367EA60C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05184" y="135953"/>
            <a:ext cx="7757026" cy="58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3366FF"/>
                </a:solidFill>
                <a:latin typeface="+mn-lt"/>
                <a:cs typeface="Noteworthy Light"/>
              </a:rPr>
              <a:t>Grade Level Share &amp; Support</a:t>
            </a:r>
            <a:endParaRPr lang="en-US" sz="4000" b="1" dirty="0">
              <a:solidFill>
                <a:srgbClr val="3366FF"/>
              </a:solidFill>
              <a:latin typeface="+mn-lt"/>
              <a:cs typeface="Noteworthy Ligh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4379" y="585399"/>
            <a:ext cx="8729579" cy="488178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 Whole Group: Lead teacher shares: </a:t>
            </a:r>
          </a:p>
          <a:p>
            <a:pPr marL="1428750" lvl="2" indent="-514350">
              <a:buFont typeface="Arial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Task </a:t>
            </a:r>
          </a:p>
          <a:p>
            <a:pPr marL="1428750" lvl="2" indent="-514350"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S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trengths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: The math students know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</a:t>
            </a:r>
          </a:p>
          <a:p>
            <a:pPr marL="1428750" lvl="2" indent="-514350">
              <a:buFont typeface="Arial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Struggle: The math students are working on</a:t>
            </a:r>
          </a:p>
          <a:p>
            <a:pPr lvl="2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                             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                                           </a:t>
            </a:r>
            <a:r>
              <a:rPr lang="en-US" sz="2800" b="0" dirty="0" smtClean="0">
                <a:solidFill>
                  <a:srgbClr val="FF0000"/>
                </a:solidFill>
                <a:cs typeface="Noteworthy Light"/>
              </a:rPr>
              <a:t>2 minutes</a:t>
            </a:r>
          </a:p>
          <a:p>
            <a:pPr algn="l"/>
            <a:endParaRPr lang="en-US" sz="2800" b="1" dirty="0" smtClean="0">
              <a:solidFill>
                <a:srgbClr val="FF0000"/>
              </a:solidFill>
              <a:cs typeface="Noteworthy Light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Grade levels: Discuss possible instructional strategies.                                                                         </a:t>
            </a:r>
          </a:p>
          <a:p>
            <a:pPr algn="l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    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  <a:cs typeface="Noteworthy Light"/>
              </a:rPr>
              <a:t>2 minutes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</a:t>
            </a:r>
          </a:p>
          <a:p>
            <a:pPr algn="l"/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cs typeface="Noteworthy Light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Whole Group: Grade levels provide feedback                     </a:t>
            </a:r>
          </a:p>
          <a:p>
            <a:pPr algn="l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      </a:t>
            </a:r>
            <a:r>
              <a:rPr lang="en-US" dirty="0" smtClean="0">
                <a:solidFill>
                  <a:srgbClr val="FF0000"/>
                </a:solidFill>
                <a:cs typeface="Noteworthy Light"/>
              </a:rPr>
              <a:t>              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  <a:cs typeface="Noteworthy Light"/>
              </a:rPr>
              <a:t> 3 minutes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Noteworthy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73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153</TotalTime>
  <Words>425</Words>
  <Application>Microsoft Macintosh PowerPoint</Application>
  <PresentationFormat>On-screen Show (4:3)</PresentationFormat>
  <Paragraphs>110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Want Your Feedback</vt:lpstr>
      <vt:lpstr>Looking Ahead</vt:lpstr>
    </vt:vector>
  </TitlesOfParts>
  <Company>Redwood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Gill Eagles</dc:title>
  <dc:creator>Kayci Perez</dc:creator>
  <cp:lastModifiedBy>Andrew Meyers</cp:lastModifiedBy>
  <cp:revision>20</cp:revision>
  <dcterms:created xsi:type="dcterms:W3CDTF">2015-09-08T21:17:28Z</dcterms:created>
  <dcterms:modified xsi:type="dcterms:W3CDTF">2016-07-07T19:43:56Z</dcterms:modified>
</cp:coreProperties>
</file>